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7" r:id="rId2"/>
    <p:sldId id="352" r:id="rId3"/>
    <p:sldId id="360" r:id="rId4"/>
    <p:sldId id="359" r:id="rId5"/>
    <p:sldId id="357" r:id="rId6"/>
    <p:sldId id="354" r:id="rId7"/>
    <p:sldId id="355" r:id="rId8"/>
    <p:sldId id="358" r:id="rId9"/>
    <p:sldId id="361" r:id="rId10"/>
    <p:sldId id="362" r:id="rId11"/>
    <p:sldId id="328" r:id="rId12"/>
    <p:sldId id="329" r:id="rId13"/>
    <p:sldId id="330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01" r:id="rId35"/>
    <p:sldId id="32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A5F1C0"/>
    <a:srgbClr val="D7F5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 autoAdjust="0"/>
    <p:restoredTop sz="94696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39A12-C2EE-4401-AA3E-30A4A596752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C10431F-63B5-4E2F-BC0C-012A7051532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 w="76200">
          <a:solidFill>
            <a:srgbClr val="FFFF00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r>
            <a:rPr lang="en-US" sz="36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ru-RU" sz="36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С новым учебным годом</a:t>
          </a:r>
          <a:endParaRPr lang="ru-RU" sz="36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8FAA42F9-DE13-4ED0-84FB-CDAD26D94B78}" type="parTrans" cxnId="{5FBA86A2-E6C1-4244-BD77-DBE13A927B45}">
      <dgm:prSet/>
      <dgm:spPr/>
      <dgm:t>
        <a:bodyPr/>
        <a:lstStyle/>
        <a:p>
          <a:endParaRPr lang="ru-RU"/>
        </a:p>
      </dgm:t>
    </dgm:pt>
    <dgm:pt modelId="{092E56A1-812D-41DA-9F08-014C95CA1A39}" type="sibTrans" cxnId="{5FBA86A2-E6C1-4244-BD77-DBE13A927B45}">
      <dgm:prSet/>
      <dgm:spPr/>
      <dgm:t>
        <a:bodyPr/>
        <a:lstStyle/>
        <a:p>
          <a:endParaRPr lang="ru-RU"/>
        </a:p>
      </dgm:t>
    </dgm:pt>
    <dgm:pt modelId="{38E527C6-88BB-474E-A499-BC3BE1E0843E}" type="pres">
      <dgm:prSet presAssocID="{1AB39A12-C2EE-4401-AA3E-30A4A5967528}" presName="linearFlow" presStyleCnt="0">
        <dgm:presLayoutVars>
          <dgm:dir/>
          <dgm:resizeHandles val="exact"/>
        </dgm:presLayoutVars>
      </dgm:prSet>
      <dgm:spPr/>
    </dgm:pt>
    <dgm:pt modelId="{F49F9028-10E1-47EB-8B15-E357DF41DCD7}" type="pres">
      <dgm:prSet presAssocID="{4C10431F-63B5-4E2F-BC0C-012A70515324}" presName="composite" presStyleCnt="0"/>
      <dgm:spPr/>
    </dgm:pt>
    <dgm:pt modelId="{CAF9F045-9CE0-460A-B7A3-DE3655C3BE05}" type="pres">
      <dgm:prSet presAssocID="{4C10431F-63B5-4E2F-BC0C-012A70515324}" presName="imgShp" presStyleLbl="fgImgPlace1" presStyleIdx="0" presStyleCnt="1" custScaleX="77612" custScaleY="68928" custLinFactNeighborX="-26699" custLinFactNeighborY="-17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FFFF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</dgm:pt>
    <dgm:pt modelId="{6C714CC4-21C1-46F9-9F51-071E3F837DF9}" type="pres">
      <dgm:prSet presAssocID="{4C10431F-63B5-4E2F-BC0C-012A70515324}" presName="txShp" presStyleLbl="node1" presStyleIdx="0" presStyleCnt="1" custScaleX="107240" custScaleY="36871" custLinFactNeighborX="-7779" custLinFactNeighborY="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EB9009-0A04-4C34-8C34-C0D59959A6E4}" type="presOf" srcId="{1AB39A12-C2EE-4401-AA3E-30A4A5967528}" destId="{38E527C6-88BB-474E-A499-BC3BE1E0843E}" srcOrd="0" destOrd="0" presId="urn:microsoft.com/office/officeart/2005/8/layout/vList3"/>
    <dgm:cxn modelId="{5FBA86A2-E6C1-4244-BD77-DBE13A927B45}" srcId="{1AB39A12-C2EE-4401-AA3E-30A4A5967528}" destId="{4C10431F-63B5-4E2F-BC0C-012A70515324}" srcOrd="0" destOrd="0" parTransId="{8FAA42F9-DE13-4ED0-84FB-CDAD26D94B78}" sibTransId="{092E56A1-812D-41DA-9F08-014C95CA1A39}"/>
    <dgm:cxn modelId="{6F6C3C1B-621D-4199-88C1-738BC2F1354E}" type="presOf" srcId="{4C10431F-63B5-4E2F-BC0C-012A70515324}" destId="{6C714CC4-21C1-46F9-9F51-071E3F837DF9}" srcOrd="0" destOrd="0" presId="urn:microsoft.com/office/officeart/2005/8/layout/vList3"/>
    <dgm:cxn modelId="{CA396705-68E3-4B32-840A-7430DB8F804E}" type="presParOf" srcId="{38E527C6-88BB-474E-A499-BC3BE1E0843E}" destId="{F49F9028-10E1-47EB-8B15-E357DF41DCD7}" srcOrd="0" destOrd="0" presId="urn:microsoft.com/office/officeart/2005/8/layout/vList3"/>
    <dgm:cxn modelId="{E853D220-A37B-440F-B674-157F43BC613D}" type="presParOf" srcId="{F49F9028-10E1-47EB-8B15-E357DF41DCD7}" destId="{CAF9F045-9CE0-460A-B7A3-DE3655C3BE05}" srcOrd="0" destOrd="0" presId="urn:microsoft.com/office/officeart/2005/8/layout/vList3"/>
    <dgm:cxn modelId="{1062081D-CE59-43D1-B42B-84F476573A64}" type="presParOf" srcId="{F49F9028-10E1-47EB-8B15-E357DF41DCD7}" destId="{6C714CC4-21C1-46F9-9F51-071E3F837DF9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10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45.bin"/><Relationship Id="rId2" Type="http://schemas.microsoft.com/office/2006/relationships/legacyDiagramText" Target="legacyDiagramText44.bin"/><Relationship Id="rId1" Type="http://schemas.microsoft.com/office/2006/relationships/legacyDiagramText" Target="legacyDiagramText43.bin"/><Relationship Id="rId6" Type="http://schemas.microsoft.com/office/2006/relationships/legacyDiagramText" Target="legacyDiagramText48.bin"/><Relationship Id="rId5" Type="http://schemas.microsoft.com/office/2006/relationships/legacyDiagramText" Target="legacyDiagramText47.bin"/><Relationship Id="rId4" Type="http://schemas.microsoft.com/office/2006/relationships/legacyDiagramText" Target="legacyDiagramText46.bin"/></Relationships>
</file>

<file path=ppt/drawings/_rels/vmlDrawing1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51.bin"/><Relationship Id="rId2" Type="http://schemas.microsoft.com/office/2006/relationships/legacyDiagramText" Target="legacyDiagramText50.bin"/><Relationship Id="rId1" Type="http://schemas.microsoft.com/office/2006/relationships/legacyDiagramText" Target="legacyDiagramText49.bin"/><Relationship Id="rId5" Type="http://schemas.microsoft.com/office/2006/relationships/legacyDiagramText" Target="legacyDiagramText53.bin"/><Relationship Id="rId4" Type="http://schemas.microsoft.com/office/2006/relationships/legacyDiagramText" Target="legacyDiagramText52.bin"/></Relationships>
</file>

<file path=ppt/drawings/_rels/vmlDrawing1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56.bin"/><Relationship Id="rId2" Type="http://schemas.microsoft.com/office/2006/relationships/legacyDiagramText" Target="legacyDiagramText55.bin"/><Relationship Id="rId1" Type="http://schemas.microsoft.com/office/2006/relationships/legacyDiagramText" Target="legacyDiagramText54.bin"/><Relationship Id="rId6" Type="http://schemas.microsoft.com/office/2006/relationships/legacyDiagramText" Target="legacyDiagramText59.bin"/><Relationship Id="rId5" Type="http://schemas.microsoft.com/office/2006/relationships/legacyDiagramText" Target="legacyDiagramText58.bin"/><Relationship Id="rId4" Type="http://schemas.microsoft.com/office/2006/relationships/legacyDiagramText" Target="legacyDiagramText57.bin"/></Relationships>
</file>

<file path=ppt/drawings/_rels/vmlDrawing1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2.bin"/><Relationship Id="rId2" Type="http://schemas.microsoft.com/office/2006/relationships/legacyDiagramText" Target="legacyDiagramText61.bin"/><Relationship Id="rId1" Type="http://schemas.microsoft.com/office/2006/relationships/legacyDiagramText" Target="legacyDiagramText60.bin"/><Relationship Id="rId4" Type="http://schemas.microsoft.com/office/2006/relationships/legacyDiagramText" Target="legacyDiagramText63.bin"/></Relationships>
</file>

<file path=ppt/drawings/_rels/vmlDrawing1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5.bin"/><Relationship Id="rId2" Type="http://schemas.microsoft.com/office/2006/relationships/legacyDiagramText" Target="legacyDiagramText64.bin"/><Relationship Id="rId1" Type="http://schemas.openxmlformats.org/officeDocument/2006/relationships/image" Target="../media/image11.jpeg"/><Relationship Id="rId6" Type="http://schemas.microsoft.com/office/2006/relationships/legacyDiagramText" Target="legacyDiagramText68.bin"/><Relationship Id="rId5" Type="http://schemas.microsoft.com/office/2006/relationships/legacyDiagramText" Target="legacyDiagramText67.bin"/><Relationship Id="rId4" Type="http://schemas.microsoft.com/office/2006/relationships/legacyDiagramText" Target="legacyDiagramText66.bin"/></Relationships>
</file>

<file path=ppt/drawings/_rels/vmlDrawing1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1.bin"/><Relationship Id="rId2" Type="http://schemas.microsoft.com/office/2006/relationships/legacyDiagramText" Target="legacyDiagramText70.bin"/><Relationship Id="rId1" Type="http://schemas.microsoft.com/office/2006/relationships/legacyDiagramText" Target="legacyDiagramText69.bin"/><Relationship Id="rId5" Type="http://schemas.microsoft.com/office/2006/relationships/legacyDiagramText" Target="legacyDiagramText73.bin"/><Relationship Id="rId4" Type="http://schemas.microsoft.com/office/2006/relationships/legacyDiagramText" Target="legacyDiagramText72.bin"/></Relationships>
</file>

<file path=ppt/drawings/_rels/vmlDrawing16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6.bin"/><Relationship Id="rId2" Type="http://schemas.microsoft.com/office/2006/relationships/legacyDiagramText" Target="legacyDiagramText75.bin"/><Relationship Id="rId1" Type="http://schemas.microsoft.com/office/2006/relationships/legacyDiagramText" Target="legacyDiagramText74.bin"/><Relationship Id="rId4" Type="http://schemas.microsoft.com/office/2006/relationships/legacyDiagramText" Target="legacyDiagramText77.bin"/></Relationships>
</file>

<file path=ppt/drawings/_rels/vmlDrawing1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0.bin"/><Relationship Id="rId2" Type="http://schemas.microsoft.com/office/2006/relationships/legacyDiagramText" Target="legacyDiagramText79.bin"/><Relationship Id="rId1" Type="http://schemas.microsoft.com/office/2006/relationships/legacyDiagramText" Target="legacyDiagramText78.bin"/><Relationship Id="rId4" Type="http://schemas.microsoft.com/office/2006/relationships/legacyDiagramText" Target="legacyDiagramText81.bin"/></Relationships>
</file>

<file path=ppt/drawings/_rels/vmlDrawing18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4.bin"/><Relationship Id="rId2" Type="http://schemas.microsoft.com/office/2006/relationships/legacyDiagramText" Target="legacyDiagramText83.bin"/><Relationship Id="rId1" Type="http://schemas.microsoft.com/office/2006/relationships/legacyDiagramText" Target="legacyDiagramText82.bin"/></Relationships>
</file>

<file path=ppt/drawings/_rels/vmlDrawing19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7.bin"/><Relationship Id="rId2" Type="http://schemas.microsoft.com/office/2006/relationships/legacyDiagramText" Target="legacyDiagramText86.bin"/><Relationship Id="rId1" Type="http://schemas.microsoft.com/office/2006/relationships/legacyDiagramText" Target="legacyDiagramText85.bin"/><Relationship Id="rId4" Type="http://schemas.microsoft.com/office/2006/relationships/legacyDiagramText" Target="legacyDiagramText88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4" Type="http://schemas.microsoft.com/office/2006/relationships/legacyDiagramText" Target="legacyDiagramText8.bin"/></Relationships>
</file>

<file path=ppt/drawings/_rels/vmlDrawing20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90.bin"/><Relationship Id="rId1" Type="http://schemas.microsoft.com/office/2006/relationships/legacyDiagramText" Target="legacyDiagramText89.bin"/></Relationships>
</file>

<file path=ppt/drawings/_rels/vmlDrawing2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3.bin"/><Relationship Id="rId2" Type="http://schemas.microsoft.com/office/2006/relationships/legacyDiagramText" Target="legacyDiagramText92.bin"/><Relationship Id="rId1" Type="http://schemas.microsoft.com/office/2006/relationships/legacyDiagramText" Target="legacyDiagramText91.bin"/><Relationship Id="rId5" Type="http://schemas.microsoft.com/office/2006/relationships/legacyDiagramText" Target="legacyDiagramText95.bin"/><Relationship Id="rId4" Type="http://schemas.microsoft.com/office/2006/relationships/legacyDiagramText" Target="legacyDiagramText94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.bin"/><Relationship Id="rId7" Type="http://schemas.microsoft.com/office/2006/relationships/legacyDiagramText" Target="legacyDiagramText15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Relationship Id="rId6" Type="http://schemas.microsoft.com/office/2006/relationships/legacyDiagramText" Target="legacyDiagramText14.bin"/><Relationship Id="rId5" Type="http://schemas.microsoft.com/office/2006/relationships/legacyDiagramText" Target="legacyDiagramText13.bin"/><Relationship Id="rId4" Type="http://schemas.microsoft.com/office/2006/relationships/legacyDiagramText" Target="legacyDiagramText12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8.bin"/><Relationship Id="rId2" Type="http://schemas.microsoft.com/office/2006/relationships/legacyDiagramText" Target="legacyDiagramText17.bin"/><Relationship Id="rId1" Type="http://schemas.microsoft.com/office/2006/relationships/legacyDiagramText" Target="legacyDiagramText16.bin"/><Relationship Id="rId5" Type="http://schemas.microsoft.com/office/2006/relationships/legacyDiagramText" Target="legacyDiagramText20.bin"/><Relationship Id="rId4" Type="http://schemas.microsoft.com/office/2006/relationships/legacyDiagramText" Target="legacyDiagramText19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3.bin"/><Relationship Id="rId2" Type="http://schemas.microsoft.com/office/2006/relationships/legacyDiagramText" Target="legacyDiagramText22.bin"/><Relationship Id="rId1" Type="http://schemas.microsoft.com/office/2006/relationships/legacyDiagramText" Target="legacyDiagramText21.bin"/><Relationship Id="rId4" Type="http://schemas.microsoft.com/office/2006/relationships/legacyDiagramText" Target="legacyDiagramText24.bin"/></Relationships>
</file>

<file path=ppt/drawings/_rels/vmlDrawing6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7.bin"/><Relationship Id="rId2" Type="http://schemas.microsoft.com/office/2006/relationships/legacyDiagramText" Target="legacyDiagramText26.bin"/><Relationship Id="rId1" Type="http://schemas.microsoft.com/office/2006/relationships/legacyDiagramText" Target="legacyDiagramText25.bin"/><Relationship Id="rId5" Type="http://schemas.microsoft.com/office/2006/relationships/legacyDiagramText" Target="legacyDiagramText29.bin"/><Relationship Id="rId4" Type="http://schemas.microsoft.com/office/2006/relationships/legacyDiagramText" Target="legacyDiagramText28.bin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2.bin"/><Relationship Id="rId2" Type="http://schemas.microsoft.com/office/2006/relationships/legacyDiagramText" Target="legacyDiagramText31.bin"/><Relationship Id="rId1" Type="http://schemas.microsoft.com/office/2006/relationships/legacyDiagramText" Target="legacyDiagramText30.bin"/><Relationship Id="rId4" Type="http://schemas.microsoft.com/office/2006/relationships/legacyDiagramText" Target="legacyDiagramText33.bin"/></Relationships>
</file>

<file path=ppt/drawings/_rels/vmlDrawing8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6.bin"/><Relationship Id="rId2" Type="http://schemas.microsoft.com/office/2006/relationships/legacyDiagramText" Target="legacyDiagramText35.bin"/><Relationship Id="rId1" Type="http://schemas.microsoft.com/office/2006/relationships/legacyDiagramText" Target="legacyDiagramText34.bin"/><Relationship Id="rId4" Type="http://schemas.microsoft.com/office/2006/relationships/legacyDiagramText" Target="legacyDiagramText37.bin"/></Relationships>
</file>

<file path=ppt/drawings/_rels/vmlDrawing9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40.bin"/><Relationship Id="rId2" Type="http://schemas.microsoft.com/office/2006/relationships/legacyDiagramText" Target="legacyDiagramText39.bin"/><Relationship Id="rId1" Type="http://schemas.microsoft.com/office/2006/relationships/legacyDiagramText" Target="legacyDiagramText38.bin"/><Relationship Id="rId5" Type="http://schemas.microsoft.com/office/2006/relationships/legacyDiagramText" Target="legacyDiagramText42.bin"/><Relationship Id="rId4" Type="http://schemas.microsoft.com/office/2006/relationships/legacyDiagramText" Target="legacyDiagramText4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D0F6-9391-438B-82A5-94F477FD960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286DD-7C84-45B2-A064-2666B066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D9A1F-796E-4DFA-B96B-DF62F7A97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6D00-F978-40E0-8473-8814321B0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26DA-FC90-4150-B21A-1A3F3E050A4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B633-E2EC-4289-BF48-3BB0F7B1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827088" y="188913"/>
            <a:ext cx="7127875" cy="6669087"/>
          </a:xfrm>
          <a:prstGeom prst="star16">
            <a:avLst>
              <a:gd name="adj" fmla="val 375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Организация и 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совершенствование 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контрольно-оценочной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 деятельности учителя 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как средство 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повышения качества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эффективности урока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9/909472/slide_7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42852"/>
            <a:ext cx="8429684" cy="59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3600" smtClean="0"/>
          </a:p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</a:t>
            </a:r>
            <a:endParaRPr lang="ru-RU" sz="3600" smtClean="0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684213" y="1125538"/>
            <a:ext cx="7488237" cy="5192712"/>
          </a:xfrm>
          <a:prstGeom prst="flowChartPunchedTap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Monotype Corsiva" pitchFamily="66" charset="0"/>
              </a:rPr>
              <a:t>Компетентность - это способность</a:t>
            </a:r>
          </a:p>
          <a:p>
            <a:pPr algn="ctr"/>
            <a:r>
              <a:rPr lang="ru-RU" sz="4000" b="1">
                <a:latin typeface="Monotype Corsiva" pitchFamily="66" charset="0"/>
              </a:rPr>
              <a:t> учителя действовать</a:t>
            </a:r>
          </a:p>
          <a:p>
            <a:pPr algn="ctr"/>
            <a:r>
              <a:rPr lang="ru-RU" sz="4000" b="1">
                <a:latin typeface="Monotype Corsiva" pitchFamily="66" charset="0"/>
              </a:rPr>
              <a:t> в ситуации неопределенности. </a:t>
            </a:r>
          </a:p>
          <a:p>
            <a:pPr algn="ctr"/>
            <a:r>
              <a:rPr lang="ru-RU" sz="4000" b="1">
                <a:latin typeface="Monotype Corsiva" pitchFamily="66" charset="0"/>
              </a:rPr>
              <a:t>Чем выше неопределенность, </a:t>
            </a:r>
          </a:p>
          <a:p>
            <a:pPr algn="ctr"/>
            <a:r>
              <a:rPr lang="ru-RU" sz="4000" b="1">
                <a:latin typeface="Monotype Corsiva" pitchFamily="66" charset="0"/>
              </a:rPr>
              <a:t>тем значительнее эта способность</a:t>
            </a:r>
            <a:r>
              <a:rPr lang="ru-RU" b="1" u="sng"/>
              <a:t>.</a:t>
            </a:r>
            <a:r>
              <a:rPr lang="ru-RU"/>
              <a:t> </a:t>
            </a:r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468313" y="404813"/>
            <a:ext cx="3959225" cy="1439862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u="sng">
                <a:solidFill>
                  <a:schemeClr val="tx2"/>
                </a:solidFill>
                <a:latin typeface="Arial Unicode MS" pitchFamily="34" charset="-128"/>
              </a:rPr>
              <a:t>Компетентность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 animBg="1"/>
      <p:bldP spid="757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  <a:solidFill>
            <a:srgbClr val="333399">
              <a:alpha val="16862"/>
            </a:srgbClr>
          </a:solidFill>
        </p:spPr>
        <p:txBody>
          <a:bodyPr/>
          <a:lstStyle/>
          <a:p>
            <a:pPr eaLnBrk="1" hangingPunct="1"/>
            <a:endParaRPr lang="ru-RU" smtClean="0">
              <a:latin typeface="Monotype Corsiva" pitchFamily="66" charset="0"/>
            </a:endParaRPr>
          </a:p>
        </p:txBody>
      </p:sp>
      <p:graphicFrame>
        <p:nvGraphicFramePr>
          <p:cNvPr id="2055" name="Organization Chart 7"/>
          <p:cNvGraphicFramePr>
            <a:graphicFrameLocks/>
          </p:cNvGraphicFramePr>
          <p:nvPr>
            <p:ph type="dgm" idx="1"/>
          </p:nvPr>
        </p:nvGraphicFramePr>
        <p:xfrm>
          <a:off x="539750" y="1773238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7" name="Rectangle 15"/>
          <p:cNvSpPr>
            <a:spLocks noChangeArrowheads="1"/>
          </p:cNvSpPr>
          <p:nvPr/>
        </p:nvSpPr>
        <p:spPr bwMode="auto">
          <a:xfrm flipV="1">
            <a:off x="3986213" y="3482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   </a:t>
            </a:r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3181350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395288" y="404813"/>
            <a:ext cx="8353425" cy="914400"/>
          </a:xfrm>
          <a:prstGeom prst="ellipse">
            <a:avLst/>
          </a:prstGeom>
          <a:solidFill>
            <a:srgbClr val="CCFFFF">
              <a:alpha val="90979"/>
            </a:srgbClr>
          </a:soli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Monotype Corsiva" pitchFamily="66" charset="0"/>
              </a:rPr>
              <a:t>Профессиональная  компетентность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055" grpId="0"/>
      <p:bldP spid="20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3" name="Diagram 39"/>
          <p:cNvGraphicFramePr>
            <a:graphicFrameLocks/>
          </p:cNvGraphicFramePr>
          <p:nvPr>
            <p:ph type="dgm" idx="1"/>
          </p:nvPr>
        </p:nvGraphicFramePr>
        <p:xfrm>
          <a:off x="-323850" y="1484313"/>
          <a:ext cx="9793288" cy="5754687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395288" y="188913"/>
            <a:ext cx="8353425" cy="914400"/>
          </a:xfrm>
          <a:prstGeom prst="ellipse">
            <a:avLst/>
          </a:prstGeom>
          <a:solidFill>
            <a:srgbClr val="CCCC00">
              <a:alpha val="34901"/>
            </a:srgbClr>
          </a:solidFill>
          <a:ln w="9525">
            <a:round/>
            <a:headEnd/>
            <a:tailEnd/>
          </a:ln>
          <a:scene3d>
            <a:camera prst="legacyPerspectiveBottom">
              <a:rot lat="600000" lon="0" rev="0"/>
            </a:camera>
            <a:lightRig rig="legacyFlat2" dir="t"/>
          </a:scene3d>
          <a:sp3d extrusionH="430200" prstMaterial="legacyMetal">
            <a:bevelT w="13500" h="13500" prst="angle"/>
            <a:bevelB w="13500" h="13500" prst="angle"/>
            <a:extrusionClr>
              <a:srgbClr val="CCCC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400" b="1">
                <a:latin typeface="Monotype Corsiva" pitchFamily="66" charset="0"/>
              </a:rPr>
              <a:t>Блок  знаний</a:t>
            </a: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183" grpId="0"/>
      <p:bldP spid="61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Monotype Corsiva" pitchFamily="66" charset="0"/>
              </a:rPr>
              <a:t>Педагогическая  техника</a:t>
            </a:r>
          </a:p>
        </p:txBody>
      </p:sp>
      <p:graphicFrame>
        <p:nvGraphicFramePr>
          <p:cNvPr id="14343" name="Diagram 7"/>
          <p:cNvGraphicFramePr>
            <a:graphicFrameLocks/>
          </p:cNvGraphicFramePr>
          <p:nvPr>
            <p:ph type="dgm" idx="1"/>
          </p:nvPr>
        </p:nvGraphicFramePr>
        <p:xfrm>
          <a:off x="320675" y="1196975"/>
          <a:ext cx="8286750" cy="532765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Dgm spid="143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Monotype Corsiva" pitchFamily="66" charset="0"/>
              </a:rPr>
              <a:t>Педагогическая система</a:t>
            </a:r>
            <a:r>
              <a:rPr lang="ru-RU" sz="4000" smtClean="0">
                <a:solidFill>
                  <a:schemeClr val="tx1"/>
                </a:solidFill>
              </a:rPr>
              <a:t> </a:t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graphicFrame>
        <p:nvGraphicFramePr>
          <p:cNvPr id="18439" name="Diagram 7"/>
          <p:cNvGraphicFramePr>
            <a:graphicFrameLocks/>
          </p:cNvGraphicFramePr>
          <p:nvPr>
            <p:ph type="dgm" idx="1"/>
          </p:nvPr>
        </p:nvGraphicFramePr>
        <p:xfrm>
          <a:off x="323850" y="1196975"/>
          <a:ext cx="8208963" cy="5184775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Dgm spid="184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5" name="Rectangle 8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Monotype Corsiva" pitchFamily="66" charset="0"/>
              </a:rPr>
              <a:t>Критерии  педагогических технологий</a:t>
            </a:r>
          </a:p>
        </p:txBody>
      </p:sp>
      <p:graphicFrame>
        <p:nvGraphicFramePr>
          <p:cNvPr id="23638" name="Organization Chart 86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5" grpId="0"/>
      <p:bldDgm spid="236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89094" name="Diagram 6"/>
          <p:cNvGraphicFramePr>
            <a:graphicFrameLocks/>
          </p:cNvGraphicFramePr>
          <p:nvPr>
            <p:ph type="dgm" idx="1"/>
          </p:nvPr>
        </p:nvGraphicFramePr>
        <p:xfrm>
          <a:off x="250825" y="1692275"/>
          <a:ext cx="8642350" cy="4832350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323850" y="0"/>
            <a:ext cx="8497888" cy="1628775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Уровни развития технологической 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компетентности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89094" grpId="0"/>
      <p:bldP spid="891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9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2700338" y="260350"/>
            <a:ext cx="3455987" cy="1079500"/>
          </a:xfrm>
          <a:prstGeom prst="roundRect">
            <a:avLst>
              <a:gd name="adj" fmla="val 16667"/>
            </a:avLst>
          </a:prstGeom>
          <a:solidFill>
            <a:srgbClr val="99CCFF">
              <a:alpha val="10196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 i="1">
                <a:solidFill>
                  <a:schemeClr val="tx2"/>
                </a:solidFill>
                <a:latin typeface="Times New Roman" pitchFamily="18" charset="0"/>
              </a:rPr>
              <a:t>Сравним!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8679" grpId="0"/>
      <p:bldP spid="286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60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360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32775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9218"/>
          </a:graphicData>
        </a:graphic>
      </p:graphicFrame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6008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666699">
                    <a:alpha val="32941"/>
                  </a:srgbClr>
                </a:solidFill>
                <a:effectLst>
                  <a:prstShdw prst="shdw17" dist="17961" dir="2700000">
                    <a:srgbClr val="3D3D5C"/>
                  </a:prstShdw>
                </a:effectLst>
                <a:latin typeface="Times New Roman"/>
                <a:cs typeface="Times New Roman"/>
              </a:rPr>
              <a:t>Компетентностный      подход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2775" grpId="0"/>
      <p:bldP spid="327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Я\Рабочий стол\авг МО 2018 г\img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468313" y="188913"/>
            <a:ext cx="8351837" cy="1223962"/>
          </a:xfrm>
          <a:prstGeom prst="ellipse">
            <a:avLst/>
          </a:prstGeom>
          <a:solidFill>
            <a:srgbClr val="CCFFCC">
              <a:alpha val="70195"/>
            </a:srgbClr>
          </a:solidFill>
          <a:ln w="76200">
            <a:solidFill>
              <a:srgbClr val="FFFF99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Компетентностная модель современного учителя</a:t>
            </a:r>
          </a:p>
        </p:txBody>
      </p:sp>
      <p:graphicFrame>
        <p:nvGraphicFramePr>
          <p:cNvPr id="46083" name="Organization Chart 3"/>
          <p:cNvGraphicFramePr>
            <a:graphicFrameLocks/>
          </p:cNvGraphicFramePr>
          <p:nvPr>
            <p:ph type="dgm" idx="1"/>
          </p:nvPr>
        </p:nvGraphicFramePr>
        <p:xfrm>
          <a:off x="468313" y="1773238"/>
          <a:ext cx="8208962" cy="4464050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nimBg="1"/>
      <p:bldDgm spid="460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1" name="Diagram 7"/>
          <p:cNvGraphicFramePr>
            <a:graphicFrameLocks/>
          </p:cNvGraphicFramePr>
          <p:nvPr>
            <p:ph type="dgm" idx="1"/>
          </p:nvPr>
        </p:nvGraphicFramePr>
        <p:xfrm>
          <a:off x="323850" y="1341438"/>
          <a:ext cx="8351838" cy="5111750"/>
        </p:xfrm>
        <a:graphic>
          <a:graphicData uri="http://schemas.openxmlformats.org/drawingml/2006/compatibility">
            <com:legacyDrawing xmlns:com="http://schemas.openxmlformats.org/drawingml/2006/compatibility" spid="_x0000_s11266"/>
          </a:graphicData>
        </a:graphic>
      </p:graphicFrame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>
            <a:off x="3348038" y="404813"/>
            <a:ext cx="2362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Ценности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7111" grpId="0"/>
      <p:bldP spid="471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i="1" smtClean="0"/>
          </a:p>
        </p:txBody>
      </p:sp>
      <p:graphicFrame>
        <p:nvGraphicFramePr>
          <p:cNvPr id="84999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12290"/>
          </a:graphicData>
        </a:graphic>
      </p:graphicFrame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468313" y="404813"/>
            <a:ext cx="8424862" cy="9350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 i="1" dirty="0">
                <a:solidFill>
                  <a:schemeClr val="tx2"/>
                </a:solidFill>
                <a:latin typeface="Monotype Corsiva" pitchFamily="66" charset="0"/>
              </a:rPr>
              <a:t>Педагогические методы, способы и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84999" grpId="0"/>
      <p:bldP spid="850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92" name="Diagram 16"/>
          <p:cNvGraphicFramePr>
            <a:graphicFrameLocks/>
          </p:cNvGraphicFramePr>
          <p:nvPr>
            <p:ph type="dgm" idx="1"/>
          </p:nvPr>
        </p:nvGraphicFramePr>
        <p:xfrm>
          <a:off x="323850" y="1196975"/>
          <a:ext cx="8280400" cy="5661025"/>
        </p:xfrm>
        <a:graphic>
          <a:graphicData uri="http://schemas.openxmlformats.org/drawingml/2006/compatibility">
            <com:legacyDrawing xmlns:com="http://schemas.openxmlformats.org/drawingml/2006/compatibility" spid="_x0000_s13314"/>
          </a:graphicData>
        </a:graphic>
      </p:graphicFrame>
      <p:sp>
        <p:nvSpPr>
          <p:cNvPr id="50204" name="WordArt 28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867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8080">
                    <a:alpha val="72940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Технология «критического мышления»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0192" grpId="0"/>
      <p:bldP spid="502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1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14338"/>
          </a:graphicData>
        </a:graphic>
      </p:graphicFrame>
      <p:sp>
        <p:nvSpPr>
          <p:cNvPr id="52241" name="WordArt 17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1817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Проект</a:t>
            </a:r>
          </a:p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«обучения чтению и письму»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2231" grpId="0"/>
      <p:bldP spid="522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graphicFrame>
        <p:nvGraphicFramePr>
          <p:cNvPr id="79879" name="Diagram 7"/>
          <p:cNvGraphicFramePr>
            <a:graphicFrameLocks/>
          </p:cNvGraphicFramePr>
          <p:nvPr>
            <p:ph type="dgm" idx="1"/>
          </p:nvPr>
        </p:nvGraphicFramePr>
        <p:xfrm>
          <a:off x="179388" y="549275"/>
          <a:ext cx="8640762" cy="5975350"/>
        </p:xfrm>
        <a:graphic>
          <a:graphicData uri="http://schemas.openxmlformats.org/drawingml/2006/compatibility">
            <com:legacyDrawing xmlns:com="http://schemas.openxmlformats.org/drawingml/2006/compatibility" spid="_x0000_s15362"/>
          </a:graphicData>
        </a:graphic>
      </p:graphicFrame>
      <p:sp>
        <p:nvSpPr>
          <p:cNvPr id="14347" name="WordArt 14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75162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Стадия осмысления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798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8" name="Organization Chart 28"/>
          <p:cNvGraphicFramePr>
            <a:graphicFrameLocks/>
          </p:cNvGraphicFramePr>
          <p:nvPr>
            <p:ph type="dgm" idx="1"/>
          </p:nvPr>
        </p:nvGraphicFramePr>
        <p:xfrm>
          <a:off x="250825" y="1268413"/>
          <a:ext cx="8642350" cy="5329237"/>
        </p:xfrm>
        <a:graphic>
          <a:graphicData uri="http://schemas.openxmlformats.org/drawingml/2006/compatibility">
            <com:legacyDrawing xmlns:com="http://schemas.openxmlformats.org/drawingml/2006/compatibility" spid="_x0000_s16386"/>
          </a:graphicData>
        </a:graphic>
      </p:graphicFrame>
      <p:sp>
        <p:nvSpPr>
          <p:cNvPr id="81958" name="WordArt 38"/>
          <p:cNvSpPr>
            <a:spLocks noChangeArrowheads="1" noChangeShapeType="1" noTextEdit="1"/>
          </p:cNvSpPr>
          <p:nvPr/>
        </p:nvSpPr>
        <p:spPr bwMode="auto">
          <a:xfrm>
            <a:off x="2484438" y="549275"/>
            <a:ext cx="405765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Стадия рефлексии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81948" grpId="0"/>
      <p:bldP spid="819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800" smtClean="0">
              <a:latin typeface="Monotype Corsiva" pitchFamily="66" charset="0"/>
            </a:endParaRPr>
          </a:p>
        </p:txBody>
      </p:sp>
      <p:graphicFrame>
        <p:nvGraphicFramePr>
          <p:cNvPr id="55303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17410"/>
          </a:graphicData>
        </a:graphic>
      </p:graphicFrame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468313" y="260350"/>
            <a:ext cx="8280400" cy="1079500"/>
          </a:xfrm>
          <a:prstGeom prst="ellipse">
            <a:avLst/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>
                <a:solidFill>
                  <a:schemeClr val="tx2"/>
                </a:solidFill>
                <a:latin typeface="Monotype Corsiva" pitchFamily="66" charset="0"/>
              </a:rPr>
              <a:t>Как   развить технологическую компетентность учителя?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5303" grpId="0"/>
      <p:bldP spid="553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latin typeface="Monotype Corsiva" pitchFamily="66" charset="0"/>
              </a:rPr>
              <a:t/>
            </a:r>
            <a:br>
              <a:rPr lang="ru-RU" sz="4000" smtClean="0">
                <a:latin typeface="Monotype Corsiva" pitchFamily="66" charset="0"/>
              </a:rPr>
            </a:br>
            <a:endParaRPr lang="ru-RU" sz="4000" smtClean="0">
              <a:latin typeface="Monotype Corsiva" pitchFamily="66" charset="0"/>
            </a:endParaRPr>
          </a:p>
        </p:txBody>
      </p:sp>
      <p:graphicFrame>
        <p:nvGraphicFramePr>
          <p:cNvPr id="57351" name="Diagram 7"/>
          <p:cNvGraphicFramePr>
            <a:graphicFrameLocks/>
          </p:cNvGraphicFramePr>
          <p:nvPr>
            <p:ph type="dgm" idx="1"/>
          </p:nvPr>
        </p:nvGraphicFramePr>
        <p:xfrm>
          <a:off x="323850" y="1412875"/>
          <a:ext cx="8424863" cy="5111750"/>
        </p:xfrm>
        <a:graphic>
          <a:graphicData uri="http://schemas.openxmlformats.org/drawingml/2006/compatibility">
            <com:legacyDrawing xmlns:com="http://schemas.openxmlformats.org/drawingml/2006/compatibility" spid="_x0000_s18434"/>
          </a:graphicData>
        </a:graphic>
      </p:graphicFrame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900113" y="260350"/>
            <a:ext cx="7056437" cy="936625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3200" b="1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3200" b="1">
                <a:solidFill>
                  <a:schemeClr val="tx2"/>
                </a:solidFill>
                <a:latin typeface="Monotype Corsiva" pitchFamily="66" charset="0"/>
              </a:rPr>
              <a:t>Необходимые компетенции</a:t>
            </a:r>
            <a:r>
              <a:rPr lang="ru-RU">
                <a:solidFill>
                  <a:schemeClr val="tx2"/>
                </a:solidFill>
              </a:rPr>
              <a:t> </a:t>
            </a:r>
            <a:br>
              <a:rPr lang="ru-RU">
                <a:solidFill>
                  <a:schemeClr val="tx2"/>
                </a:solidFill>
              </a:rPr>
            </a:b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7351" grpId="0"/>
      <p:bldP spid="573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9399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19458"/>
          </a:graphicData>
        </a:graphic>
      </p:graphicFrame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611188" y="404813"/>
            <a:ext cx="7704137" cy="935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chemeClr val="tx2"/>
                </a:solidFill>
                <a:latin typeface="Monotype Corsiva" pitchFamily="66" charset="0"/>
              </a:rPr>
              <a:t>Методы продуктивного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9399" grpId="0"/>
      <p:bldP spid="594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103832/0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0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i="1" smtClean="0"/>
              <a:t/>
            </a:r>
            <a:br>
              <a:rPr lang="ru-RU" sz="4000" i="1" smtClean="0"/>
            </a:br>
            <a:endParaRPr lang="ru-RU" sz="4000" smtClean="0"/>
          </a:p>
        </p:txBody>
      </p:sp>
      <p:graphicFrame>
        <p:nvGraphicFramePr>
          <p:cNvPr id="61447" name="Diagram 7"/>
          <p:cNvGraphicFramePr>
            <a:graphicFrameLocks/>
          </p:cNvGraphicFramePr>
          <p:nvPr>
            <p:ph type="dgm" idx="1"/>
          </p:nvPr>
        </p:nvGraphicFramePr>
        <p:xfrm>
          <a:off x="250825" y="1125538"/>
          <a:ext cx="8642350" cy="5327650"/>
        </p:xfrm>
        <a:graphic>
          <a:graphicData uri="http://schemas.openxmlformats.org/drawingml/2006/compatibility">
            <com:legacyDrawing xmlns:com="http://schemas.openxmlformats.org/drawingml/2006/compatibility" spid="_x0000_s20482"/>
          </a:graphicData>
        </a:graphic>
      </p:graphicFrame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468313" y="188913"/>
            <a:ext cx="8135937" cy="6477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i="1" dirty="0">
                <a:solidFill>
                  <a:schemeClr val="tx2"/>
                </a:solidFill>
                <a:latin typeface="Monotype Corsiva" pitchFamily="66" charset="0"/>
              </a:rPr>
              <a:t>Когнитивные методы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1447" grpId="0"/>
      <p:bldP spid="614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0482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989138"/>
          <a:ext cx="8208963" cy="3816350"/>
        </p:xfrm>
        <a:graphic>
          <a:graphicData uri="http://schemas.openxmlformats.org/drawingml/2006/compatibility">
            <com:legacyDrawing xmlns:com="http://schemas.openxmlformats.org/drawingml/2006/compatibility" spid="_x0000_s21506"/>
          </a:graphicData>
        </a:graphic>
      </p:graphicFrame>
      <p:sp>
        <p:nvSpPr>
          <p:cNvPr id="20489" name="Oval 15"/>
          <p:cNvSpPr>
            <a:spLocks noChangeArrowheads="1"/>
          </p:cNvSpPr>
          <p:nvPr/>
        </p:nvSpPr>
        <p:spPr bwMode="auto">
          <a:xfrm>
            <a:off x="539750" y="333375"/>
            <a:ext cx="8207375" cy="10795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3600" b="1" i="1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dirty="0" err="1">
                <a:solidFill>
                  <a:schemeClr val="tx2"/>
                </a:solidFill>
                <a:latin typeface="Monotype Corsiva" pitchFamily="66" charset="0"/>
              </a:rPr>
              <a:t>Креативные</a:t>
            </a:r>
            <a:r>
              <a:rPr lang="ru-RU" sz="3600" b="1" i="1" dirty="0">
                <a:solidFill>
                  <a:schemeClr val="tx2"/>
                </a:solidFill>
                <a:latin typeface="Monotype Corsiva" pitchFamily="66" charset="0"/>
              </a:rPr>
              <a:t> методы</a:t>
            </a:r>
            <a:r>
              <a:rPr lang="ru-RU" sz="3600" i="1" dirty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i="1" dirty="0">
                <a:solidFill>
                  <a:schemeClr val="tx2"/>
                </a:solidFill>
                <a:latin typeface="Monotype Corsiva" pitchFamily="66" charset="0"/>
              </a:rPr>
            </a:br>
            <a:endParaRPr lang="ru-RU" sz="3600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6590" name="Diagram 30"/>
          <p:cNvGraphicFramePr>
            <a:graphicFrameLocks/>
          </p:cNvGraphicFramePr>
          <p:nvPr>
            <p:ph type="dgm" idx="1"/>
          </p:nvPr>
        </p:nvGraphicFramePr>
        <p:xfrm>
          <a:off x="395288" y="1341438"/>
          <a:ext cx="8497887" cy="5111750"/>
        </p:xfrm>
        <a:graphic>
          <a:graphicData uri="http://schemas.openxmlformats.org/drawingml/2006/compatibility">
            <com:legacyDrawing xmlns:com="http://schemas.openxmlformats.org/drawingml/2006/compatibility" spid="_x0000_s22530"/>
          </a:graphicData>
        </a:graphic>
      </p:graphicFrame>
      <p:sp>
        <p:nvSpPr>
          <p:cNvPr id="66600" name="Oval 40"/>
          <p:cNvSpPr>
            <a:spLocks noChangeArrowheads="1"/>
          </p:cNvSpPr>
          <p:nvPr/>
        </p:nvSpPr>
        <p:spPr bwMode="auto">
          <a:xfrm>
            <a:off x="468313" y="260350"/>
            <a:ext cx="8280400" cy="936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2800" b="1" i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Оргдеятельностный метод</a:t>
            </a:r>
            <a:r>
              <a:rPr lang="ru-RU" sz="2800" i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i="1">
                <a:solidFill>
                  <a:schemeClr val="tx2"/>
                </a:solidFill>
                <a:latin typeface="Times New Roman" pitchFamily="18" charset="0"/>
              </a:rPr>
            </a:br>
            <a:endParaRPr lang="ru-RU" sz="2800" i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6590" grpId="0"/>
      <p:bldP spid="666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76250"/>
            <a:ext cx="8218487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   Цель современного учителя: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    выучить детей,   которые  будут компетентными,  которые могут поставить задачу, самостоятельно принять необходимые меры для  её решения и  добиться  их выполнения.   Всему этому   должны их научить мы с вами , а это возможно лишь тогда, когда</a:t>
            </a:r>
            <a:r>
              <a:rPr lang="ru-RU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   мы сами будем компетентны в своей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   профессиональной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43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300" b="1" dirty="0" err="1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Портфолио</a:t>
            </a:r>
            <a:r>
              <a:rPr lang="ru-RU" sz="43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 учителя</a:t>
            </a:r>
          </a:p>
        </p:txBody>
      </p:sp>
      <p:pic>
        <p:nvPicPr>
          <p:cNvPr id="3074" name="Picture 2" descr="C:\Users\Любовь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1962150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4149080"/>
          <a:ext cx="907300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ok.opredelim.com/pars_docs/refs/30/29197/img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0"/>
            <a:ext cx="8286808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ypresentation.ru/documents/d25ecfc02ee3a89a68c554792136b714/img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0"/>
            <a:ext cx="857256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257448/0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28680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257448/0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35824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Я\Рабочий стол\авг МО 2018 г\img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0"/>
            <a:ext cx="8715436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Я\Рабочий стол\авг МО 2018 г\im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28680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599</Words>
  <Application>Microsoft Office PowerPoint</Application>
  <PresentationFormat>Экран (4:3)</PresentationFormat>
  <Paragraphs>321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Педагогическая  техника</vt:lpstr>
      <vt:lpstr>Педагогическая система  </vt:lpstr>
      <vt:lpstr>Критерии  педагогических технологий</vt:lpstr>
      <vt:lpstr>Слайд 17</vt:lpstr>
      <vt:lpstr>Слайд 18</vt:lpstr>
      <vt:lpstr> </vt:lpstr>
      <vt:lpstr>Слайд 20</vt:lpstr>
      <vt:lpstr>Слайд 21</vt:lpstr>
      <vt:lpstr>Слайд 22</vt:lpstr>
      <vt:lpstr>Слайд 23</vt:lpstr>
      <vt:lpstr>Слайд 24</vt:lpstr>
      <vt:lpstr> </vt:lpstr>
      <vt:lpstr>Слайд 26</vt:lpstr>
      <vt:lpstr>Слайд 27</vt:lpstr>
      <vt:lpstr> </vt:lpstr>
      <vt:lpstr>Слайд 29</vt:lpstr>
      <vt:lpstr> </vt:lpstr>
      <vt:lpstr>Слайд 31</vt:lpstr>
      <vt:lpstr>Слайд 32</vt:lpstr>
      <vt:lpstr>Слайд 33</vt:lpstr>
      <vt:lpstr> Портфолио учителя</vt:lpstr>
      <vt:lpstr>Слайд 35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Admin</cp:lastModifiedBy>
  <cp:revision>159</cp:revision>
  <dcterms:created xsi:type="dcterms:W3CDTF">2013-09-22T02:13:30Z</dcterms:created>
  <dcterms:modified xsi:type="dcterms:W3CDTF">2019-01-30T08:00:24Z</dcterms:modified>
</cp:coreProperties>
</file>